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12192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presProps" Target="presProps.xml" /><Relationship Id="rId11" Type="http://schemas.openxmlformats.org/officeDocument/2006/relationships/tableStyles" Target="tableStyles.xml" /><Relationship Id="rId12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3A1C593-65D0-4073-BCC9-577B9352EA9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3A1C593-65D0-4073-BCC9-577B9352EA9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3A1C593-65D0-4073-BCC9-577B9352EA9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3A1C593-65D0-4073-BCC9-577B9352EA9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3A1C593-65D0-4073-BCC9-577B9352EA9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3A1C593-65D0-4073-BCC9-577B9352EA97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3A1C593-65D0-4073-BCC9-577B9352EA97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3A1C593-65D0-4073-BCC9-577B9352EA97}" type="datetimeFigureOut">
              <a:rPr lang="en-US"/>
              <a:t/>
            </a:fld>
            <a:endParaRPr lang="en-US"/>
          </a:p>
        </p:txBody>
      </p:sp>
      <p:sp>
        <p:nvSpPr>
          <p:cNvPr id="4" name="Footer Placeholder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3A1C593-65D0-4073-BCC9-577B9352EA97}" type="datetimeFigureOut">
              <a:rPr lang="en-US"/>
              <a:t/>
            </a:fld>
            <a:endParaRPr lang="en-US"/>
          </a:p>
        </p:txBody>
      </p:sp>
      <p:sp>
        <p:nvSpPr>
          <p:cNvPr id="3" name="Footer Placeholder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3A1C593-65D0-4073-BCC9-577B9352EA97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63A1C593-65D0-4073-BCC9-577B9352EA97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A1C593-65D0-4073-BCC9-577B9352EA9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618960-8005-486C-9A75-10CB2AAC16F9}" type="slidenum">
              <a:rPr lang="en-US"/>
              <a:t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Объект 2" hidden="0"/>
          <p:cNvSpPr txBox="1"/>
          <p:nvPr isPhoto="0" userDrawn="0"/>
        </p:nvSpPr>
        <p:spPr bwMode="auto">
          <a:xfrm>
            <a:off x="238539" y="2511381"/>
            <a:ext cx="11781183" cy="4198512"/>
          </a:xfrm>
          <a:prstGeom prst="rect">
            <a:avLst/>
          </a:prstGeom>
          <a:solidFill>
            <a:srgbClr val="DDDDDD"/>
          </a:solidFill>
          <a:ln w="20000" cap="flat" cmpd="sng" algn="ctr">
            <a:solidFill>
              <a:sysClr val="window" lastClr="FFFFFF"/>
            </a:solidFill>
            <a:prstDash val="solid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vert="horz">
            <a:normAutofit fontScale="85000" lnSpcReduction="10000"/>
          </a:bodyPr>
          <a:lstStyle>
            <a:lvl1pPr marL="0" indent="0" algn="ctr">
              <a:spcBef>
                <a:spcPts val="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spcBef>
                <a:spcPts val="0"/>
              </a:spcBef>
              <a:buClr>
                <a:schemeClr val="tx1"/>
              </a:buClr>
              <a:buSzPct val="80000"/>
              <a:buFont typeface="Wingdings 2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>
              <a:spcBef>
                <a:spcPts val="0"/>
              </a:spcBef>
              <a:buClr>
                <a:schemeClr val="tx1"/>
              </a:buClr>
              <a:buSzPct val="95000"/>
              <a:buFont typeface="Wingdings"/>
              <a:buNone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>
              <a:spcBef>
                <a:spcPts val="0"/>
              </a:spcBef>
              <a:buClr>
                <a:schemeClr val="tx1"/>
              </a:buClr>
              <a:buSzPct val="100000"/>
              <a:buFont typeface="Wingdings 3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>
              <a:spcBef>
                <a:spcPts val="0"/>
              </a:spcBef>
              <a:buClr>
                <a:schemeClr val="tx1"/>
              </a:buClr>
              <a:buFont typeface="Wingdings 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>
              <a:spcBef>
                <a:spcPts val="0"/>
              </a:spcBef>
              <a:buClr>
                <a:schemeClr val="tx1"/>
              </a:buClr>
              <a:buFont typeface="Wingdings 3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>
              <a:spcBef>
                <a:spcPts val="0"/>
              </a:spcBef>
              <a:buClr>
                <a:schemeClr val="tx1"/>
              </a:buClr>
              <a:buFont typeface="Wingdings 2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>
              <a:spcBef>
                <a:spcPts val="0"/>
              </a:spcBef>
              <a:buClr>
                <a:schemeClr val="tx1"/>
              </a:buClr>
              <a:buFont typeface="Wingdings 2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>
              <a:spcBef>
                <a:spcPts val="0"/>
              </a:spcBef>
              <a:buClr>
                <a:schemeClr val="tx1"/>
              </a:buClr>
              <a:buFont typeface="Wingdings 2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marR="0" lvl="0" indent="-41148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shade val="95000"/>
                </a:prstClr>
              </a:buClr>
              <a:buSzPct val="65000"/>
              <a:buFont typeface="Wingdings"/>
              <a:buChar char="§"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Arial"/>
              </a:rPr>
              <a:t>Компания </a:t>
            </a:r>
            <a:r>
              <a:rPr lang="ru-RU" sz="3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Arial"/>
              </a:rPr>
              <a:t>«Технологии деловой модернизации» («ТДМ») занимается </a:t>
            </a:r>
            <a:r>
              <a:rPr lang="ru-RU" sz="32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ru-RU" sz="41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Arial"/>
              </a:rPr>
              <a:t>арендой, продажей и сервисным обслуживанием</a:t>
            </a:r>
            <a:r>
              <a:rPr lang="ru-RU" sz="41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Arial"/>
              </a:rPr>
              <a:t> </a:t>
            </a:r>
            <a:r>
              <a:rPr lang="ru-RU" sz="3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Arial"/>
              </a:rPr>
              <a:t>техники </a:t>
            </a:r>
            <a:r>
              <a:rPr lang="ru-RU" sz="3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Arial"/>
              </a:rPr>
              <a:t>Haulotte</a:t>
            </a:r>
            <a:r>
              <a:rPr lang="ru-RU" sz="3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Arial"/>
              </a:rPr>
              <a:t>.   </a:t>
            </a:r>
            <a:endParaRPr lang="ru-RU" sz="3200" b="0" i="0" u="none" strike="noStrike" cap="none" spc="0">
              <a:ln>
                <a:noFill/>
              </a:ln>
              <a:solidFill>
                <a:prstClr val="black"/>
              </a:solidFill>
              <a:latin typeface="Times New Roman"/>
              <a:ea typeface="Arial"/>
              <a:cs typeface="Arial"/>
            </a:endParaRPr>
          </a:p>
          <a:p>
            <a:pPr marL="548640" marR="0" lvl="0" indent="-41148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shade val="95000"/>
                </a:prstClr>
              </a:buClr>
              <a:buSzPct val="65000"/>
              <a:buFont typeface="Wingdings"/>
              <a:buChar char="§"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Arial"/>
              </a:rPr>
              <a:t>Мы работаем для Вас с 2010 года. </a:t>
            </a:r>
            <a:endParaRPr/>
          </a:p>
          <a:p>
            <a:pPr marL="548640" marR="0" lvl="0" indent="-41148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shade val="95000"/>
                </a:prstClr>
              </a:buClr>
              <a:buSzPct val="65000"/>
              <a:buFont typeface="Wingdings"/>
              <a:buChar char="§"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Arial"/>
              </a:rPr>
              <a:t>Мы помогли сотням клиентов в области строительства, логистики, производства, продаж и т.д.</a:t>
            </a:r>
            <a:endParaRPr/>
          </a:p>
          <a:p>
            <a:pPr marL="548640" marR="0" lvl="0" indent="-41148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shade val="95000"/>
                </a:prstClr>
              </a:buClr>
              <a:buSzPct val="65000"/>
              <a:buFont typeface="Wingdings"/>
              <a:buChar char="§"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Arial"/>
              </a:rPr>
              <a:t>Нам доверяют крупные подрядные организации и компании как </a:t>
            </a:r>
            <a:r>
              <a:rPr lang="ru-RU" sz="3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Arial"/>
              </a:rPr>
              <a:t>российские, </a:t>
            </a:r>
            <a:r>
              <a:rPr lang="ru-RU" sz="3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Arial"/>
              </a:rPr>
              <a:t>так и зарубежные. </a:t>
            </a:r>
            <a:endParaRPr/>
          </a:p>
          <a:p>
            <a:pPr marL="548640" marR="0" lvl="0" indent="-41148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shade val="95000"/>
                </a:prstClr>
              </a:buClr>
              <a:buSzPct val="65000"/>
              <a:buFont typeface="Wingdings"/>
              <a:buChar char="§"/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Arial"/>
              </a:rPr>
              <a:t>Мы всегда открыты для сотрудничества и будем рады быть Вам </a:t>
            </a:r>
            <a:r>
              <a:rPr lang="ru-RU" sz="3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Arial"/>
              </a:rPr>
              <a:t>полезны!</a:t>
            </a:r>
            <a:endParaRPr lang="ru-RU" sz="3200" b="0" i="0" u="none" strike="noStrike" cap="none" spc="0">
              <a:ln>
                <a:noFill/>
              </a:ln>
              <a:solidFill>
                <a:prstClr val="black"/>
              </a:solidFill>
              <a:latin typeface="Times New Roman"/>
              <a:ea typeface="Arial"/>
              <a:cs typeface="Arial"/>
            </a:endParaRPr>
          </a:p>
          <a:p>
            <a:pPr marL="13716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shade val="95000"/>
                </a:prstClr>
              </a:buClr>
              <a:buSzPct val="65000"/>
              <a:buFont typeface="Wingdings 2"/>
              <a:buNone/>
              <a:defRPr/>
            </a:pPr>
            <a:endParaRPr lang="ru-RU" sz="2000" b="0" i="0" u="none" strike="noStrike" cap="none" spc="0">
              <a:ln>
                <a:noFill/>
              </a:ln>
              <a:solidFill>
                <a:prstClr val="black"/>
              </a:solidFill>
              <a:latin typeface="Times New Roman"/>
              <a:ea typeface="Arial"/>
              <a:cs typeface="Arial"/>
            </a:endParaRPr>
          </a:p>
        </p:txBody>
      </p:sp>
      <p:pic>
        <p:nvPicPr>
          <p:cNvPr id="9" name="Рисунок 8" descr="C:\Users\User1\AppData\Local\Microsoft\Windows\Temporary Internet Files\Content.Outlook\DUPDSB7O\TDM (2).pn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238539" y="135833"/>
            <a:ext cx="11781183" cy="2223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54547" y="154547"/>
            <a:ext cx="11797047" cy="9143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6000" b="1" spc="300">
                <a:solidFill>
                  <a:schemeClr val="accent2"/>
                </a:solidFill>
              </a:rPr>
              <a:t>Наши </a:t>
            </a:r>
            <a:r>
              <a:rPr lang="ru-RU" sz="6000" b="1" spc="300">
                <a:solidFill>
                  <a:schemeClr val="accent2"/>
                </a:solidFill>
              </a:rPr>
              <a:t> преимущества</a:t>
            </a:r>
            <a:endParaRPr lang="ru-RU" sz="6000" b="1" spc="300">
              <a:solidFill>
                <a:schemeClr val="accent2"/>
              </a:solidFill>
            </a:endParaRPr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3763617" y="1339403"/>
            <a:ext cx="8187976" cy="53833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ru-RU" sz="3400" b="1"/>
              <a:t>Большой выбор</a:t>
            </a:r>
            <a:endParaRPr/>
          </a:p>
          <a:p>
            <a:pPr marL="0" indent="0" algn="just">
              <a:buNone/>
              <a:defRPr/>
            </a:pPr>
            <a:r>
              <a:rPr lang="ru-RU"/>
              <a:t>Наиболее востребованные модели подъёмного оборудования с большим выбором высоты подъёма и разными габаритами.</a:t>
            </a:r>
            <a:endParaRPr/>
          </a:p>
          <a:p>
            <a:pPr algn="just">
              <a:defRPr/>
            </a:pPr>
            <a:r>
              <a:rPr lang="ru-RU" sz="3400" b="1"/>
              <a:t>Разумные цены</a:t>
            </a:r>
            <a:endParaRPr/>
          </a:p>
          <a:p>
            <a:pPr marL="0" indent="0" algn="just">
              <a:buNone/>
              <a:defRPr/>
            </a:pPr>
            <a:r>
              <a:rPr lang="ru-RU"/>
              <a:t>Понимание потребностей клиента и большой выбор надёжной техники даёт возможность сдавать оборудование в аренду без лишних наценок.</a:t>
            </a:r>
            <a:endParaRPr/>
          </a:p>
          <a:p>
            <a:pPr algn="just">
              <a:defRPr/>
            </a:pPr>
            <a:r>
              <a:rPr lang="ru-RU" sz="3400" b="1"/>
              <a:t>Видео-инструкции</a:t>
            </a:r>
            <a:endParaRPr/>
          </a:p>
          <a:p>
            <a:pPr marL="0" indent="0" algn="just">
              <a:buNone/>
              <a:defRPr/>
            </a:pPr>
            <a:r>
              <a:rPr lang="ru-RU"/>
              <a:t>Предоставлены специалистами, прошедшими подготовку у ведущих производителей подъёмной техники и имеющими многолетний опыт </a:t>
            </a:r>
            <a:r>
              <a:rPr lang="ru-RU"/>
              <a:t>работы</a:t>
            </a:r>
            <a:endParaRPr lang="ru-RU"/>
          </a:p>
          <a:p>
            <a:pPr algn="just">
              <a:defRPr/>
            </a:pPr>
            <a:r>
              <a:rPr lang="ru-RU" sz="3400" b="1"/>
              <a:t>Простота оформления</a:t>
            </a:r>
            <a:endParaRPr/>
          </a:p>
          <a:p>
            <a:pPr marL="0" indent="0" algn="just">
              <a:buNone/>
              <a:defRPr/>
            </a:pPr>
            <a:r>
              <a:rPr lang="ru-RU"/>
              <a:t>Персональный опытный менеджер быстро оформит необходимые для аренды документы, клиент получает возможность при необходимости находиться на связи круглосуточно</a:t>
            </a:r>
            <a:r>
              <a:rPr lang="ru-RU"/>
              <a:t>.</a:t>
            </a:r>
            <a:endParaRPr/>
          </a:p>
          <a:p>
            <a:pPr algn="just">
              <a:defRPr/>
            </a:pPr>
            <a:r>
              <a:rPr lang="ru-RU" sz="3400" b="1"/>
              <a:t>Опытный персонал</a:t>
            </a:r>
            <a:endParaRPr/>
          </a:p>
          <a:p>
            <a:pPr marL="0" indent="0" algn="just">
              <a:buNone/>
              <a:defRPr/>
            </a:pPr>
            <a:r>
              <a:rPr lang="ru-RU"/>
              <a:t>Команда высококвалифицированных сервисных инженеров, прошедших подготовку у производителя HAULOTTE.</a:t>
            </a:r>
            <a:endParaRPr lang="ru-RU"/>
          </a:p>
          <a:p>
            <a:pPr marL="0" indent="0">
              <a:buNone/>
              <a:defRPr/>
            </a:pPr>
            <a:endParaRPr lang="ru-RU" b="1"/>
          </a:p>
          <a:p>
            <a:pPr>
              <a:defRPr/>
            </a:pPr>
            <a:endParaRPr lang="ru-RU"/>
          </a:p>
        </p:txBody>
      </p:sp>
      <p:pic>
        <p:nvPicPr>
          <p:cNvPr id="4" name="Рисунок 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54547" y="1339402"/>
            <a:ext cx="3438525" cy="5370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47729" y="236337"/>
            <a:ext cx="11534103" cy="1325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6000" b="1" spc="300">
                <a:solidFill>
                  <a:schemeClr val="accent2"/>
                </a:solidFill>
              </a:rPr>
              <a:t>Аренда  подъёмников</a:t>
            </a:r>
            <a:endParaRPr lang="ru-RU" sz="6000"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347729" y="1825624"/>
            <a:ext cx="6426557" cy="48456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lnSpcReduction="10000"/>
          </a:bodyPr>
          <a:lstStyle/>
          <a:p>
            <a:pPr marL="0" indent="0" algn="just">
              <a:buNone/>
              <a:defRPr/>
            </a:pPr>
            <a:r>
              <a:rPr lang="ru-RU"/>
              <a:t>	Аренда </a:t>
            </a:r>
            <a:r>
              <a:rPr lang="ru-RU"/>
              <a:t>подъемников имеет явные четко выраженные преимущества для каждой компании, решившей воспользоваться такой услугой. В первую очередь это </a:t>
            </a:r>
            <a:r>
              <a:rPr lang="ru-RU" b="1"/>
              <a:t>экономия</a:t>
            </a:r>
            <a:r>
              <a:rPr lang="ru-RU"/>
              <a:t> собственных </a:t>
            </a:r>
            <a:r>
              <a:rPr lang="ru-RU" b="1"/>
              <a:t>средств</a:t>
            </a:r>
            <a:r>
              <a:rPr lang="ru-RU"/>
              <a:t>. Вместо того, чтобы тратить значительные ресурсы не только одноразово на покупку такого оборудования, но и постоянно для последующего весьма дорогостоящего обслуживания, вы можете использовать средства для решения других своих задач. </a:t>
            </a:r>
            <a:endParaRPr/>
          </a:p>
        </p:txBody>
      </p:sp>
      <p:pic>
        <p:nvPicPr>
          <p:cNvPr id="4" name="Рисунок 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7006106" y="1825625"/>
            <a:ext cx="4875727" cy="48456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ru-RU"/>
          </a:p>
        </p:txBody>
      </p:sp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6000" b="1" spc="300">
                <a:solidFill>
                  <a:schemeClr val="accent2"/>
                </a:solidFill>
              </a:rPr>
              <a:t>Парк  подъёмников</a:t>
            </a:r>
            <a:endParaRPr lang="ru-RU" sz="6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99257" y="236336"/>
            <a:ext cx="11626580" cy="1325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ru-RU" sz="6000" b="1" spc="300">
                <a:solidFill>
                  <a:srgbClr val="ED7D31"/>
                </a:solidFill>
              </a:rPr>
              <a:t>Сервис</a:t>
            </a:r>
            <a:endParaRPr lang="ru-RU"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3567448" y="1825625"/>
            <a:ext cx="8358389" cy="4850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lnSpcReduction="10000"/>
          </a:bodyPr>
          <a:lstStyle/>
          <a:p>
            <a:pPr marL="0" indent="0" algn="just">
              <a:buNone/>
              <a:defRPr/>
            </a:pPr>
            <a:r>
              <a:rPr lang="ru-RU"/>
              <a:t>	Компания «ТДМ» </a:t>
            </a:r>
            <a:r>
              <a:rPr lang="ru-RU"/>
              <a:t>не только реализует и сдает в аренду подъемники.</a:t>
            </a:r>
            <a:endParaRPr/>
          </a:p>
          <a:p>
            <a:pPr algn="just">
              <a:defRPr/>
            </a:pPr>
            <a:r>
              <a:rPr lang="ru-RU" b="1"/>
              <a:t>Диагностика </a:t>
            </a:r>
            <a:r>
              <a:rPr lang="ru-RU" b="1"/>
              <a:t>оборудования</a:t>
            </a:r>
            <a:endParaRPr/>
          </a:p>
          <a:p>
            <a:pPr algn="just">
              <a:defRPr/>
            </a:pPr>
            <a:r>
              <a:rPr lang="ru-RU" b="1"/>
              <a:t>Текущий и капитальный ремонт</a:t>
            </a:r>
            <a:endParaRPr/>
          </a:p>
          <a:p>
            <a:pPr algn="just">
              <a:defRPr/>
            </a:pPr>
            <a:r>
              <a:rPr lang="ru-RU" b="1"/>
              <a:t>Обучение </a:t>
            </a:r>
            <a:r>
              <a:rPr lang="ru-RU" b="1"/>
              <a:t>персонала клиента работе и обслуживанию техники</a:t>
            </a:r>
            <a:endParaRPr/>
          </a:p>
          <a:p>
            <a:pPr marL="0" indent="0" algn="just">
              <a:buNone/>
              <a:defRPr/>
            </a:pPr>
            <a:r>
              <a:rPr lang="ru-RU"/>
              <a:t>	Всё </a:t>
            </a:r>
            <a:r>
              <a:rPr lang="ru-RU"/>
              <a:t>это также входит в спектр услуг. </a:t>
            </a:r>
            <a:r>
              <a:rPr lang="ru-RU" b="1"/>
              <a:t>Сервис на самом высоком уровне осуществляет команда хорошо подготовленных и опытных </a:t>
            </a:r>
            <a:r>
              <a:rPr lang="ru-RU" b="1"/>
              <a:t>инженеров.</a:t>
            </a:r>
            <a:r>
              <a:rPr lang="en-US"/>
              <a:t> </a:t>
            </a:r>
            <a:endParaRPr lang="ru-RU"/>
          </a:p>
          <a:p>
            <a:pPr marL="0" indent="0" algn="just">
              <a:buNone/>
              <a:defRPr/>
            </a:pPr>
            <a:r>
              <a:rPr lang="ru-RU"/>
              <a:t>	</a:t>
            </a:r>
            <a:r>
              <a:rPr lang="ru-RU"/>
              <a:t>При возможности, можно получить консультацию по телефону и время </a:t>
            </a:r>
            <a:r>
              <a:rPr lang="ru-RU"/>
              <a:t>простоя </a:t>
            </a:r>
            <a:r>
              <a:rPr lang="ru-RU"/>
              <a:t>техники сводится к минимуму!</a:t>
            </a:r>
            <a:endParaRPr lang="ru-RU"/>
          </a:p>
        </p:txBody>
      </p:sp>
      <p:pic>
        <p:nvPicPr>
          <p:cNvPr id="4" name="Рисунок 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299257" y="1825625"/>
            <a:ext cx="3084843" cy="485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257577" y="1073416"/>
            <a:ext cx="11706896" cy="56151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 algn="ctr">
              <a:buNone/>
              <a:defRPr/>
            </a:pPr>
            <a:r>
              <a:rPr lang="ru-RU" sz="2400"/>
              <a:t>Мы всегда открыты для </a:t>
            </a:r>
            <a:r>
              <a:rPr lang="ru-RU" sz="2400"/>
              <a:t>сотрудничества и </a:t>
            </a:r>
            <a:r>
              <a:rPr lang="ru-RU" sz="2400"/>
              <a:t>рады новым партнерам!</a:t>
            </a:r>
            <a:endParaRPr/>
          </a:p>
          <a:p>
            <a:pPr marL="0" indent="0" algn="ctr">
              <a:buNone/>
              <a:defRPr/>
            </a:pPr>
            <a:endParaRPr lang="ru-RU"/>
          </a:p>
        </p:txBody>
      </p:sp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57577" y="128790"/>
            <a:ext cx="11706896" cy="7931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6000" b="1" spc="300">
                <a:solidFill>
                  <a:srgbClr val="ED7D31"/>
                </a:solidFill>
              </a:rPr>
              <a:t>Наша команда</a:t>
            </a:r>
            <a:endParaRPr lang="ru-RU"/>
          </a:p>
        </p:txBody>
      </p:sp>
      <p:pic>
        <p:nvPicPr>
          <p:cNvPr id="1032" name="Picture 8" descr="http://td-maximov.ru/bitrix/images/Svetlana%20sinitsa.pn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6525844" y="1463842"/>
            <a:ext cx="2214432" cy="2185474"/>
          </a:xfrm>
          <a:prstGeom prst="rect">
            <a:avLst/>
          </a:prstGeom>
          <a:noFill/>
        </p:spPr>
      </p:pic>
      <p:sp>
        <p:nvSpPr>
          <p:cNvPr id="7" name="Прямоугольник 6" hidden="0"/>
          <p:cNvSpPr/>
          <p:nvPr isPhoto="0" userDrawn="0"/>
        </p:nvSpPr>
        <p:spPr bwMode="auto">
          <a:xfrm>
            <a:off x="9759084" y="3649316"/>
            <a:ext cx="1490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333333"/>
                </a:solidFill>
              </a:rPr>
              <a:t>Воробьёва Ольга</a:t>
            </a:r>
            <a:endParaRPr/>
          </a:p>
          <a:p>
            <a:pPr algn="ctr">
              <a:defRPr/>
            </a:pPr>
            <a:r>
              <a:rPr lang="ru-RU" sz="1400">
                <a:solidFill>
                  <a:srgbClr val="333333"/>
                </a:solidFill>
              </a:rPr>
              <a:t>Менеджер</a:t>
            </a:r>
            <a:endParaRPr lang="ru-RU" sz="1400"/>
          </a:p>
        </p:txBody>
      </p:sp>
      <p:sp>
        <p:nvSpPr>
          <p:cNvPr id="8" name="Прямоугольник 7" hidden="0"/>
          <p:cNvSpPr/>
          <p:nvPr isPhoto="0" userDrawn="0"/>
        </p:nvSpPr>
        <p:spPr bwMode="auto">
          <a:xfrm>
            <a:off x="6756522" y="3649316"/>
            <a:ext cx="1708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333333"/>
                </a:solidFill>
              </a:rPr>
              <a:t>Синицына Светлана</a:t>
            </a:r>
            <a:endParaRPr/>
          </a:p>
          <a:p>
            <a:pPr algn="ctr">
              <a:defRPr/>
            </a:pPr>
            <a:r>
              <a:rPr lang="ru-RU" sz="1400">
                <a:solidFill>
                  <a:srgbClr val="333333"/>
                </a:solidFill>
              </a:rPr>
              <a:t>Менеджер</a:t>
            </a:r>
            <a:endParaRPr lang="ru-RU" sz="1400"/>
          </a:p>
        </p:txBody>
      </p:sp>
      <p:sp>
        <p:nvSpPr>
          <p:cNvPr id="9" name="Прямоугольник 8" hidden="0"/>
          <p:cNvSpPr/>
          <p:nvPr isPhoto="0" userDrawn="0"/>
        </p:nvSpPr>
        <p:spPr bwMode="auto">
          <a:xfrm>
            <a:off x="3897093" y="3653568"/>
            <a:ext cx="1643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333333"/>
                </a:solidFill>
              </a:rPr>
              <a:t>Барановская Елена</a:t>
            </a:r>
            <a:endParaRPr/>
          </a:p>
          <a:p>
            <a:pPr algn="ctr">
              <a:defRPr/>
            </a:pPr>
            <a:r>
              <a:rPr lang="ru-RU" sz="1400">
                <a:solidFill>
                  <a:srgbClr val="333333"/>
                </a:solidFill>
              </a:rPr>
              <a:t>М</a:t>
            </a:r>
            <a:r>
              <a:rPr lang="ru-RU" sz="1400">
                <a:solidFill>
                  <a:srgbClr val="333333"/>
                </a:solidFill>
              </a:rPr>
              <a:t>енеджер</a:t>
            </a:r>
            <a:endParaRPr lang="ru-RU" sz="1400"/>
          </a:p>
        </p:txBody>
      </p:sp>
      <p:pic>
        <p:nvPicPr>
          <p:cNvPr id="1038" name="Picture 14" descr="http://td-maximov.ru/bitrix/images/sotrud/photo_s_1.png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1152939" y="1678124"/>
            <a:ext cx="1885910" cy="1891713"/>
          </a:xfrm>
          <a:prstGeom prst="rect">
            <a:avLst/>
          </a:prstGeom>
          <a:noFill/>
        </p:spPr>
      </p:pic>
      <p:sp>
        <p:nvSpPr>
          <p:cNvPr id="10" name="Прямоугольник 9" hidden="0"/>
          <p:cNvSpPr/>
          <p:nvPr isPhoto="0" userDrawn="0"/>
        </p:nvSpPr>
        <p:spPr bwMode="auto">
          <a:xfrm>
            <a:off x="1415964" y="3649316"/>
            <a:ext cx="1359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333333"/>
                </a:solidFill>
              </a:rPr>
              <a:t>Андреев Денис</a:t>
            </a:r>
            <a:endParaRPr/>
          </a:p>
          <a:p>
            <a:pPr algn="ctr">
              <a:defRPr/>
            </a:pPr>
            <a:r>
              <a:rPr lang="ru-RU" sz="1400">
                <a:solidFill>
                  <a:srgbClr val="333333"/>
                </a:solidFill>
              </a:rPr>
              <a:t>Д</a:t>
            </a:r>
            <a:r>
              <a:rPr lang="ru-RU" sz="1400">
                <a:solidFill>
                  <a:srgbClr val="333333"/>
                </a:solidFill>
              </a:rPr>
              <a:t>иректор</a:t>
            </a:r>
            <a:endParaRPr lang="ru-RU" sz="1400"/>
          </a:p>
        </p:txBody>
      </p:sp>
      <p:pic>
        <p:nvPicPr>
          <p:cNvPr id="1042" name="Picture 18" descr="http://td-maximov.ru/bitrix/images/alexlobachev.png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5181600" y="4011533"/>
            <a:ext cx="2149739" cy="2163976"/>
          </a:xfrm>
          <a:prstGeom prst="rect">
            <a:avLst/>
          </a:prstGeom>
          <a:noFill/>
        </p:spPr>
      </p:pic>
      <p:sp>
        <p:nvSpPr>
          <p:cNvPr id="11" name="Прямоугольник 10" hidden="0"/>
          <p:cNvSpPr/>
          <p:nvPr isPhoto="0" userDrawn="0"/>
        </p:nvSpPr>
        <p:spPr bwMode="auto">
          <a:xfrm>
            <a:off x="4971928" y="6148205"/>
            <a:ext cx="2716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333333"/>
                </a:solidFill>
              </a:rPr>
              <a:t>Лобачев Александр</a:t>
            </a:r>
            <a:endParaRPr/>
          </a:p>
          <a:p>
            <a:pPr algn="ctr">
              <a:defRPr/>
            </a:pPr>
            <a:r>
              <a:rPr lang="ru-RU" sz="1400">
                <a:solidFill>
                  <a:srgbClr val="333333"/>
                </a:solidFill>
              </a:rPr>
              <a:t>Р</a:t>
            </a:r>
            <a:r>
              <a:rPr lang="ru-RU" sz="1400">
                <a:solidFill>
                  <a:srgbClr val="333333"/>
                </a:solidFill>
              </a:rPr>
              <a:t>уководитель </a:t>
            </a:r>
            <a:r>
              <a:rPr lang="ru-RU" sz="1400">
                <a:solidFill>
                  <a:srgbClr val="333333"/>
                </a:solidFill>
              </a:rPr>
              <a:t>сервисной службы</a:t>
            </a:r>
            <a:endParaRPr lang="ru-RU" sz="1400"/>
          </a:p>
        </p:txBody>
      </p:sp>
      <p:sp>
        <p:nvSpPr>
          <p:cNvPr id="12" name="Прямоугольник 11" hidden="0"/>
          <p:cNvSpPr/>
          <p:nvPr isPhoto="0" userDrawn="0"/>
        </p:nvSpPr>
        <p:spPr bwMode="auto">
          <a:xfrm>
            <a:off x="8242852" y="6113227"/>
            <a:ext cx="1762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333333"/>
                </a:solidFill>
              </a:rPr>
              <a:t>Мизиев Адам</a:t>
            </a:r>
            <a:endParaRPr lang="ru-RU" sz="1400">
              <a:solidFill>
                <a:srgbClr val="333333"/>
              </a:solidFill>
            </a:endParaRPr>
          </a:p>
          <a:p>
            <a:pPr algn="ctr">
              <a:defRPr/>
            </a:pPr>
            <a:r>
              <a:rPr lang="ru-RU" sz="1400">
                <a:solidFill>
                  <a:srgbClr val="333333"/>
                </a:solidFill>
              </a:rPr>
              <a:t>С</a:t>
            </a:r>
            <a:r>
              <a:rPr lang="ru-RU" sz="1400">
                <a:solidFill>
                  <a:srgbClr val="333333"/>
                </a:solidFill>
              </a:rPr>
              <a:t>ервис </a:t>
            </a:r>
            <a:r>
              <a:rPr lang="ru-RU" sz="1400">
                <a:solidFill>
                  <a:srgbClr val="333333"/>
                </a:solidFill>
              </a:rPr>
              <a:t>инженер</a:t>
            </a:r>
            <a:endParaRPr lang="ru-RU" sz="1400"/>
          </a:p>
        </p:txBody>
      </p:sp>
      <p:sp>
        <p:nvSpPr>
          <p:cNvPr id="14" name="Прямоугольник 13" hidden="0"/>
          <p:cNvSpPr/>
          <p:nvPr isPhoto="0" userDrawn="0"/>
        </p:nvSpPr>
        <p:spPr bwMode="auto">
          <a:xfrm>
            <a:off x="2605542" y="6112098"/>
            <a:ext cx="154747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333333"/>
                </a:solidFill>
              </a:rPr>
              <a:t>Киселёв Вячеслав</a:t>
            </a:r>
            <a:endParaRPr lang="ru-RU" sz="1400">
              <a:solidFill>
                <a:srgbClr val="333333"/>
              </a:solidFill>
            </a:endParaRPr>
          </a:p>
          <a:p>
            <a:pPr algn="ctr">
              <a:defRPr/>
            </a:pPr>
            <a:r>
              <a:rPr lang="ru-RU" sz="1400">
                <a:solidFill>
                  <a:srgbClr val="333333"/>
                </a:solidFill>
              </a:rPr>
              <a:t>Сервис инженер</a:t>
            </a:r>
            <a:endParaRPr/>
          </a:p>
          <a:p>
            <a:pPr algn="ctr">
              <a:defRPr/>
            </a:pPr>
            <a:endParaRPr lang="ru-RU" sz="1400"/>
          </a:p>
        </p:txBody>
      </p:sp>
      <p:pic>
        <p:nvPicPr>
          <p:cNvPr id="2" name="Рисунок 1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3775125" y="1528848"/>
            <a:ext cx="2040989" cy="2040989"/>
          </a:xfrm>
          <a:prstGeom prst="rect">
            <a:avLst/>
          </a:prstGeom>
        </p:spPr>
      </p:pic>
      <p:pic>
        <p:nvPicPr>
          <p:cNvPr id="5" name="Рисунок 4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9220000" y="1528848"/>
            <a:ext cx="2075074" cy="2075074"/>
          </a:xfrm>
          <a:prstGeom prst="rect">
            <a:avLst/>
          </a:prstGeom>
        </p:spPr>
      </p:pic>
      <p:pic>
        <p:nvPicPr>
          <p:cNvPr id="6" name="Рисунок 5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2254774" y="4079724"/>
            <a:ext cx="2068480" cy="2068480"/>
          </a:xfrm>
          <a:prstGeom prst="rect">
            <a:avLst/>
          </a:prstGeom>
        </p:spPr>
      </p:pic>
      <p:pic>
        <p:nvPicPr>
          <p:cNvPr id="15" name="Рисунок 14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>
            <a:off x="7962951" y="3962404"/>
            <a:ext cx="2162175" cy="2162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242552" y="2099257"/>
            <a:ext cx="9661302" cy="33871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endParaRPr lang="ru-RU"/>
          </a:p>
          <a:p>
            <a:pPr marL="0" indent="0">
              <a:buNone/>
              <a:defRPr/>
            </a:pPr>
            <a:r>
              <a:rPr lang="ru-RU" sz="3200" b="1"/>
              <a:t>ООО «Технологии </a:t>
            </a:r>
            <a:r>
              <a:rPr lang="ru-RU" sz="3200" b="1"/>
              <a:t>деловой </a:t>
            </a:r>
            <a:r>
              <a:rPr lang="ru-RU" sz="3200" b="1"/>
              <a:t>модернизации»</a:t>
            </a:r>
            <a:endParaRPr/>
          </a:p>
          <a:p>
            <a:pPr marL="0" indent="0">
              <a:buNone/>
              <a:defRPr/>
            </a:pPr>
            <a:endParaRPr lang="ru-RU" sz="3200"/>
          </a:p>
          <a:p>
            <a:pPr marL="0" indent="0">
              <a:buNone/>
              <a:defRPr/>
            </a:pPr>
            <a:r>
              <a:rPr lang="ru-RU" sz="3200"/>
              <a:t>Контактные </a:t>
            </a:r>
            <a:r>
              <a:rPr lang="ru-RU" sz="3200"/>
              <a:t>телефоны : </a:t>
            </a:r>
            <a:r>
              <a:rPr lang="ru-RU" sz="3200" b="1"/>
              <a:t>+ 7 (495) </a:t>
            </a:r>
            <a:r>
              <a:rPr lang="ru-RU" sz="3200" b="1"/>
              <a:t>374-84-04</a:t>
            </a:r>
            <a:endParaRPr/>
          </a:p>
          <a:p>
            <a:pPr marL="0" indent="0">
              <a:buNone/>
              <a:defRPr/>
            </a:pPr>
            <a:endParaRPr lang="ru-RU" sz="3200"/>
          </a:p>
          <a:p>
            <a:pPr marL="0" indent="0">
              <a:buNone/>
              <a:defRPr/>
            </a:pPr>
            <a:r>
              <a:rPr lang="ru-RU" sz="3200"/>
              <a:t>Электронный </a:t>
            </a:r>
            <a:r>
              <a:rPr lang="ru-RU" sz="3200"/>
              <a:t>адрес:      </a:t>
            </a:r>
            <a:r>
              <a:rPr lang="ru-RU" sz="3200" b="1"/>
              <a:t>info@td-max.ru</a:t>
            </a:r>
            <a:endParaRPr/>
          </a:p>
        </p:txBody>
      </p:sp>
      <p:sp>
        <p:nvSpPr>
          <p:cNvPr id="5" name="Заголовок 1" hidden="0"/>
          <p:cNvSpPr txBox="1"/>
          <p:nvPr isPhoto="0" userDrawn="0"/>
        </p:nvSpPr>
        <p:spPr bwMode="auto">
          <a:xfrm>
            <a:off x="242552" y="489398"/>
            <a:ext cx="11706896" cy="14037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6000" b="1" spc="300">
                <a:solidFill>
                  <a:srgbClr val="ED7D31"/>
                </a:solidFill>
              </a:rPr>
              <a:t>Наши контакты</a:t>
            </a:r>
            <a:endParaRPr lang="ru-RU"/>
          </a:p>
        </p:txBody>
      </p:sp>
      <p:pic>
        <p:nvPicPr>
          <p:cNvPr id="7" name="Изображение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0058400" y="2099255"/>
            <a:ext cx="1891048" cy="3387145"/>
          </a:xfrm>
          <a:prstGeom prst="rect">
            <a:avLst/>
          </a:prstGeom>
        </p:spPr>
      </p:pic>
      <p:sp>
        <p:nvSpPr>
          <p:cNvPr id="8" name="Заголовок 1" hidden="0"/>
          <p:cNvSpPr txBox="1"/>
          <p:nvPr isPhoto="0" userDrawn="0"/>
        </p:nvSpPr>
        <p:spPr bwMode="auto">
          <a:xfrm>
            <a:off x="242552" y="5692462"/>
            <a:ext cx="11706896" cy="10689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spc="300">
                <a:solidFill>
                  <a:srgbClr val="ED7D31"/>
                </a:solidFill>
              </a:rPr>
              <a:t>Благодарим за внимание!</a:t>
            </a:r>
            <a:endParaRPr lang="ru-RU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R7-Office/7.0.1.62</Application>
  <DocSecurity>0</DocSecurity>
  <PresentationFormat>Широкоэкранный</PresentationFormat>
  <Paragraphs>0</Paragraphs>
  <Slides>7</Slides>
  <Notes>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subject/>
  <dc:creator>user</dc:creator>
  <cp:keywords/>
  <dc:description/>
  <dc:identifier/>
  <dc:language/>
  <cp:lastModifiedBy>Наталья Шахаева</cp:lastModifiedBy>
  <cp:revision>48</cp:revision>
  <dcterms:created xsi:type="dcterms:W3CDTF">2019-02-13T10:27:56Z</dcterms:created>
  <dcterms:modified xsi:type="dcterms:W3CDTF">2022-08-12T11:26:19Z</dcterms:modified>
  <cp:category/>
  <cp:contentStatus/>
  <cp:version/>
</cp:coreProperties>
</file>